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sldIdLst>
    <p:sldId id="256" r:id="rId2"/>
    <p:sldId id="261" r:id="rId3"/>
    <p:sldId id="275" r:id="rId4"/>
    <p:sldId id="276" r:id="rId5"/>
    <p:sldId id="262" r:id="rId6"/>
    <p:sldId id="274" r:id="rId7"/>
    <p:sldId id="277" r:id="rId8"/>
    <p:sldId id="278" r:id="rId9"/>
    <p:sldId id="279" r:id="rId10"/>
    <p:sldId id="263" r:id="rId11"/>
    <p:sldId id="264" r:id="rId12"/>
    <p:sldId id="273" r:id="rId13"/>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27BAE99A-A1D1-4ABE-8257-4DFE65B69C3F}" type="datetimeFigureOut">
              <a:rPr lang="et-EE" smtClean="0"/>
              <a:t>23.03.2021</a:t>
            </a:fld>
            <a:endParaRPr lang="et-EE"/>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t-EE"/>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A4D0617-0E67-4722-BF70-32AD8983E014}" type="slidenum">
              <a:rPr lang="et-EE" smtClean="0"/>
              <a:t>‹#›</a:t>
            </a:fld>
            <a:endParaRPr lang="et-E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AE99A-A1D1-4ABE-8257-4DFE65B69C3F}" type="datetimeFigureOut">
              <a:rPr lang="et-EE" smtClean="0"/>
              <a:t>23.03.2021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A4D0617-0E67-4722-BF70-32AD8983E014}" type="slidenum">
              <a:rPr lang="et-EE" smtClean="0"/>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BAE99A-A1D1-4ABE-8257-4DFE65B69C3F}" type="datetimeFigureOut">
              <a:rPr lang="et-EE" smtClean="0"/>
              <a:t>23.03.2021</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5A4D0617-0E67-4722-BF70-32AD8983E014}" type="slidenum">
              <a:rPr lang="et-EE" smtClean="0"/>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7BAE99A-A1D1-4ABE-8257-4DFE65B69C3F}" type="datetimeFigureOut">
              <a:rPr lang="et-EE" smtClean="0"/>
              <a:t>23.03.2021</a:t>
            </a:fld>
            <a:endParaRPr lang="et-EE"/>
          </a:p>
        </p:txBody>
      </p:sp>
      <p:sp>
        <p:nvSpPr>
          <p:cNvPr id="9" name="Slide Number Placeholder 8"/>
          <p:cNvSpPr>
            <a:spLocks noGrp="1"/>
          </p:cNvSpPr>
          <p:nvPr>
            <p:ph type="sldNum" sz="quarter" idx="15"/>
          </p:nvPr>
        </p:nvSpPr>
        <p:spPr/>
        <p:txBody>
          <a:bodyPr rtlCol="0"/>
          <a:lstStyle/>
          <a:p>
            <a:fld id="{5A4D0617-0E67-4722-BF70-32AD8983E014}" type="slidenum">
              <a:rPr lang="et-EE" smtClean="0"/>
              <a:t>‹#›</a:t>
            </a:fld>
            <a:endParaRPr lang="et-EE"/>
          </a:p>
        </p:txBody>
      </p:sp>
      <p:sp>
        <p:nvSpPr>
          <p:cNvPr id="10" name="Footer Placeholder 9"/>
          <p:cNvSpPr>
            <a:spLocks noGrp="1"/>
          </p:cNvSpPr>
          <p:nvPr>
            <p:ph type="ftr" sz="quarter" idx="16"/>
          </p:nvPr>
        </p:nvSpPr>
        <p:spPr/>
        <p:txBody>
          <a:bodyPr rtlCol="0"/>
          <a:lstStyle/>
          <a:p>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7BAE99A-A1D1-4ABE-8257-4DFE65B69C3F}" type="datetimeFigureOut">
              <a:rPr lang="et-EE" smtClean="0"/>
              <a:t>23.03.2021</a:t>
            </a:fld>
            <a:endParaRPr lang="et-EE"/>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t-EE"/>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A4D0617-0E67-4722-BF70-32AD8983E014}" type="slidenum">
              <a:rPr lang="et-EE" smtClean="0"/>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7BAE99A-A1D1-4ABE-8257-4DFE65B69C3F}" type="datetimeFigureOut">
              <a:rPr lang="et-EE" smtClean="0"/>
              <a:t>23.03.2021</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5A4D0617-0E67-4722-BF70-32AD8983E014}" type="slidenum">
              <a:rPr lang="et-EE" smtClean="0"/>
              <a:t>‹#›</a:t>
            </a:fld>
            <a:endParaRPr lang="et-EE"/>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27BAE99A-A1D1-4ABE-8257-4DFE65B69C3F}" type="datetimeFigureOut">
              <a:rPr lang="et-EE" smtClean="0"/>
              <a:t>23.03.2021</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5A4D0617-0E67-4722-BF70-32AD8983E014}" type="slidenum">
              <a:rPr lang="et-EE" smtClean="0"/>
              <a:t>‹#›</a:t>
            </a:fld>
            <a:endParaRPr lang="et-EE"/>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27BAE99A-A1D1-4ABE-8257-4DFE65B69C3F}" type="datetimeFigureOut">
              <a:rPr lang="et-EE" smtClean="0"/>
              <a:t>23.03.2021</a:t>
            </a:fld>
            <a:endParaRPr lang="et-EE"/>
          </a:p>
        </p:txBody>
      </p:sp>
      <p:sp>
        <p:nvSpPr>
          <p:cNvPr id="7" name="Slide Number Placeholder 6"/>
          <p:cNvSpPr>
            <a:spLocks noGrp="1"/>
          </p:cNvSpPr>
          <p:nvPr>
            <p:ph type="sldNum" sz="quarter" idx="11"/>
          </p:nvPr>
        </p:nvSpPr>
        <p:spPr/>
        <p:txBody>
          <a:bodyPr rtlCol="0"/>
          <a:lstStyle/>
          <a:p>
            <a:fld id="{5A4D0617-0E67-4722-BF70-32AD8983E014}" type="slidenum">
              <a:rPr lang="et-EE" smtClean="0"/>
              <a:t>‹#›</a:t>
            </a:fld>
            <a:endParaRPr lang="et-EE"/>
          </a:p>
        </p:txBody>
      </p:sp>
      <p:sp>
        <p:nvSpPr>
          <p:cNvPr id="8" name="Footer Placeholder 7"/>
          <p:cNvSpPr>
            <a:spLocks noGrp="1"/>
          </p:cNvSpPr>
          <p:nvPr>
            <p:ph type="ftr" sz="quarter" idx="12"/>
          </p:nvPr>
        </p:nvSpPr>
        <p:spPr/>
        <p:txBody>
          <a:bodyPr rtlCol="0"/>
          <a:lstStyle/>
          <a:p>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AE99A-A1D1-4ABE-8257-4DFE65B69C3F}" type="datetimeFigureOut">
              <a:rPr lang="et-EE" smtClean="0"/>
              <a:t>23.03.2021</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5A4D0617-0E67-4722-BF70-32AD8983E014}" type="slidenum">
              <a:rPr lang="et-EE" smtClean="0"/>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27BAE99A-A1D1-4ABE-8257-4DFE65B69C3F}" type="datetimeFigureOut">
              <a:rPr lang="et-EE" smtClean="0"/>
              <a:t>23.03.2021</a:t>
            </a:fld>
            <a:endParaRPr lang="et-EE"/>
          </a:p>
        </p:txBody>
      </p:sp>
      <p:sp>
        <p:nvSpPr>
          <p:cNvPr id="22" name="Slide Number Placeholder 21"/>
          <p:cNvSpPr>
            <a:spLocks noGrp="1"/>
          </p:cNvSpPr>
          <p:nvPr>
            <p:ph type="sldNum" sz="quarter" idx="15"/>
          </p:nvPr>
        </p:nvSpPr>
        <p:spPr/>
        <p:txBody>
          <a:bodyPr rtlCol="0"/>
          <a:lstStyle/>
          <a:p>
            <a:fld id="{5A4D0617-0E67-4722-BF70-32AD8983E014}" type="slidenum">
              <a:rPr lang="et-EE" smtClean="0"/>
              <a:t>‹#›</a:t>
            </a:fld>
            <a:endParaRPr lang="et-EE"/>
          </a:p>
        </p:txBody>
      </p:sp>
      <p:sp>
        <p:nvSpPr>
          <p:cNvPr id="23" name="Footer Placeholder 22"/>
          <p:cNvSpPr>
            <a:spLocks noGrp="1"/>
          </p:cNvSpPr>
          <p:nvPr>
            <p:ph type="ftr" sz="quarter" idx="16"/>
          </p:nvPr>
        </p:nvSpPr>
        <p:spPr/>
        <p:txBody>
          <a:bodyPr rtlCol="0"/>
          <a:lstStyle/>
          <a:p>
            <a:endParaRPr lang="et-E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7BAE99A-A1D1-4ABE-8257-4DFE65B69C3F}" type="datetimeFigureOut">
              <a:rPr lang="et-EE" smtClean="0"/>
              <a:t>23.03.2021</a:t>
            </a:fld>
            <a:endParaRPr lang="et-EE"/>
          </a:p>
        </p:txBody>
      </p:sp>
      <p:sp>
        <p:nvSpPr>
          <p:cNvPr id="18" name="Slide Number Placeholder 17"/>
          <p:cNvSpPr>
            <a:spLocks noGrp="1"/>
          </p:cNvSpPr>
          <p:nvPr>
            <p:ph type="sldNum" sz="quarter" idx="11"/>
          </p:nvPr>
        </p:nvSpPr>
        <p:spPr/>
        <p:txBody>
          <a:bodyPr rtlCol="0"/>
          <a:lstStyle/>
          <a:p>
            <a:fld id="{5A4D0617-0E67-4722-BF70-32AD8983E014}" type="slidenum">
              <a:rPr lang="et-EE" smtClean="0"/>
              <a:t>‹#›</a:t>
            </a:fld>
            <a:endParaRPr lang="et-EE"/>
          </a:p>
        </p:txBody>
      </p:sp>
      <p:sp>
        <p:nvSpPr>
          <p:cNvPr id="21" name="Footer Placeholder 20"/>
          <p:cNvSpPr>
            <a:spLocks noGrp="1"/>
          </p:cNvSpPr>
          <p:nvPr>
            <p:ph type="ftr" sz="quarter" idx="12"/>
          </p:nvPr>
        </p:nvSpPr>
        <p:spPr/>
        <p:txBody>
          <a:bodyPr rtlCol="0"/>
          <a:lstStyle/>
          <a:p>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7BAE99A-A1D1-4ABE-8257-4DFE65B69C3F}" type="datetimeFigureOut">
              <a:rPr lang="et-EE" smtClean="0"/>
              <a:t>23.03.2021</a:t>
            </a:fld>
            <a:endParaRPr lang="et-EE"/>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t-EE"/>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A4D0617-0E67-4722-BF70-32AD8983E014}" type="slidenum">
              <a:rPr lang="et-EE" smtClean="0"/>
              <a:t>‹#›</a:t>
            </a:fld>
            <a:endParaRPr lang="et-EE"/>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irje.randmere-tiimus@virmalise.edu.ee" TargetMode="External"/><Relationship Id="rId7" Type="http://schemas.openxmlformats.org/officeDocument/2006/relationships/hyperlink" Target="mailto:marielle.korostik@sipsik.edu.ee" TargetMode="External"/><Relationship Id="rId2" Type="http://schemas.openxmlformats.org/officeDocument/2006/relationships/hyperlink" Target="mailto:helin.vartina@komeedi.edu.ee" TargetMode="External"/><Relationship Id="rId1" Type="http://schemas.openxmlformats.org/officeDocument/2006/relationships/slideLayout" Target="../slideLayouts/slideLayout2.xml"/><Relationship Id="rId6" Type="http://schemas.openxmlformats.org/officeDocument/2006/relationships/hyperlink" Target="mailto:catlin.ritsberg@liivalossi.edu.ee" TargetMode="External"/><Relationship Id="rId5" Type="http://schemas.openxmlformats.org/officeDocument/2006/relationships/hyperlink" Target="mailto:janika.oleinikova@gmail.com" TargetMode="External"/><Relationship Id="rId4" Type="http://schemas.openxmlformats.org/officeDocument/2006/relationships/hyperlink" Target="mailto:kerstikuusk1@gmail.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jekaterina.voronina@virmalise.edu.ee" TargetMode="External"/><Relationship Id="rId7" Type="http://schemas.openxmlformats.org/officeDocument/2006/relationships/hyperlink" Target="mailto:ene.hein@sipsik.edu.ee" TargetMode="External"/><Relationship Id="rId2" Type="http://schemas.openxmlformats.org/officeDocument/2006/relationships/hyperlink" Target="mailto:annelikuusk@icloud.com" TargetMode="External"/><Relationship Id="rId1" Type="http://schemas.openxmlformats.org/officeDocument/2006/relationships/slideLayout" Target="../slideLayouts/slideLayout2.xml"/><Relationship Id="rId6" Type="http://schemas.openxmlformats.org/officeDocument/2006/relationships/hyperlink" Target="mailto:reine.jarve@janku.edu.ee" TargetMode="External"/><Relationship Id="rId5" Type="http://schemas.openxmlformats.org/officeDocument/2006/relationships/hyperlink" Target="mailto:anne.vali@sydameke.edu.ee" TargetMode="External"/><Relationship Id="rId4" Type="http://schemas.openxmlformats.org/officeDocument/2006/relationships/hyperlink" Target="mailto:kerttu.tuju@gmail.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mailto:maris.melnik@sipsik.edu.ee" TargetMode="External"/><Relationship Id="rId3" Type="http://schemas.openxmlformats.org/officeDocument/2006/relationships/hyperlink" Target="mailto:marju.moor@virmalise.edu.ee" TargetMode="External"/><Relationship Id="rId7" Type="http://schemas.openxmlformats.org/officeDocument/2006/relationships/hyperlink" Target="mailto:aleksandra.radajeva@liivalossi.edu.ee" TargetMode="External"/><Relationship Id="rId2" Type="http://schemas.openxmlformats.org/officeDocument/2006/relationships/hyperlink" Target="mailto:katrinkamarik@gmail.com" TargetMode="External"/><Relationship Id="rId1" Type="http://schemas.openxmlformats.org/officeDocument/2006/relationships/slideLayout" Target="../slideLayouts/slideLayout2.xml"/><Relationship Id="rId6" Type="http://schemas.openxmlformats.org/officeDocument/2006/relationships/hyperlink" Target="mailto:anneli.saatvali@janku.edu.ee" TargetMode="External"/><Relationship Id="rId5" Type="http://schemas.openxmlformats.org/officeDocument/2006/relationships/hyperlink" Target="mailto:jelena.sanders@gmail.com" TargetMode="External"/><Relationship Id="rId4" Type="http://schemas.openxmlformats.org/officeDocument/2006/relationships/hyperlink" Target="mailto:endla@endla.edu.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t-EE" b="1" dirty="0"/>
              <a:t>Projekt „Iga lapse jaoks on võti</a:t>
            </a:r>
            <a:r>
              <a:rPr lang="et-EE" dirty="0"/>
              <a:t>“ </a:t>
            </a:r>
            <a:r>
              <a:rPr lang="et-EE" sz="2400" dirty="0"/>
              <a:t>ARENDUSTEGEVUSED</a:t>
            </a:r>
            <a:endParaRPr lang="et-EE" sz="2400" b="1" dirty="0"/>
          </a:p>
        </p:txBody>
      </p:sp>
    </p:spTree>
    <p:extLst>
      <p:ext uri="{BB962C8B-B14F-4D97-AF65-F5344CB8AC3E}">
        <p14:creationId xmlns:p14="http://schemas.microsoft.com/office/powerpoint/2010/main" val="361135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Arendustegevuseks ettevalmistamine</a:t>
            </a:r>
          </a:p>
        </p:txBody>
      </p:sp>
      <p:sp>
        <p:nvSpPr>
          <p:cNvPr id="3" name="Content Placeholder 2"/>
          <p:cNvSpPr>
            <a:spLocks noGrp="1"/>
          </p:cNvSpPr>
          <p:nvPr>
            <p:ph sz="quarter" idx="1"/>
          </p:nvPr>
        </p:nvSpPr>
        <p:spPr/>
        <p:txBody>
          <a:bodyPr>
            <a:normAutofit/>
          </a:bodyPr>
          <a:lstStyle/>
          <a:p>
            <a:pPr algn="just"/>
            <a:r>
              <a:rPr lang="et-EE" dirty="0"/>
              <a:t>Iga grupiliige võtab endaga kohtumisele kaasa ühe lahendamist vajava loo ehk „väljakutse“ ja sõnastab kirjalikult küsimuse, millele ta vastust leida soovib. </a:t>
            </a:r>
          </a:p>
          <a:p>
            <a:pPr algn="just"/>
            <a:r>
              <a:rPr lang="et-EE" dirty="0"/>
              <a:t>Selleks, et ajas püsida on „lugu“ iga osaleja poolt  eelnevalt lühidalt üles kirjutatud ja hiljemalt </a:t>
            </a:r>
            <a:r>
              <a:rPr lang="et-EE" dirty="0" err="1"/>
              <a:t>kovisiooni</a:t>
            </a:r>
            <a:r>
              <a:rPr lang="et-EE" dirty="0"/>
              <a:t> toimumise päeval kella 9.00ks enda </a:t>
            </a:r>
            <a:r>
              <a:rPr lang="et-EE" dirty="0" err="1"/>
              <a:t>kovisiooni</a:t>
            </a:r>
            <a:r>
              <a:rPr lang="et-EE" dirty="0"/>
              <a:t> grupi juhile saadetud. </a:t>
            </a:r>
          </a:p>
          <a:p>
            <a:pPr algn="just"/>
            <a:r>
              <a:rPr lang="et-EE" dirty="0"/>
              <a:t>Igal osalejal on võimalus esitada vähemalt üks lugu, mida ta on valmis kaaslastega ühel korral jagama.</a:t>
            </a:r>
          </a:p>
        </p:txBody>
      </p:sp>
    </p:spTree>
    <p:extLst>
      <p:ext uri="{BB962C8B-B14F-4D97-AF65-F5344CB8AC3E}">
        <p14:creationId xmlns:p14="http://schemas.microsoft.com/office/powerpoint/2010/main" val="340658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Lõppseminar – 8. juuni 2021</a:t>
            </a:r>
          </a:p>
        </p:txBody>
      </p:sp>
      <p:sp>
        <p:nvSpPr>
          <p:cNvPr id="3" name="Content Placeholder 2"/>
          <p:cNvSpPr>
            <a:spLocks noGrp="1"/>
          </p:cNvSpPr>
          <p:nvPr>
            <p:ph sz="quarter" idx="1"/>
          </p:nvPr>
        </p:nvSpPr>
        <p:spPr/>
        <p:txBody>
          <a:bodyPr>
            <a:normAutofit/>
          </a:bodyPr>
          <a:lstStyle/>
          <a:p>
            <a:pPr algn="just"/>
            <a:r>
              <a:rPr lang="et-EE" dirty="0"/>
              <a:t>Väljavõte projektist: „Koolitusel/seminaridel  ning arendustegevuste  raames kogetu ja õpitu põhjal koostab iga lasteaed õpimapi/esitluse, mida esitletakse projekti "Iga lapse jaoks on võti" lõpuseminaril.</a:t>
            </a:r>
          </a:p>
          <a:p>
            <a:pPr marL="0" indent="0" algn="just">
              <a:buNone/>
            </a:pPr>
            <a:endParaRPr lang="et-EE" dirty="0"/>
          </a:p>
          <a:p>
            <a:pPr algn="just"/>
            <a:r>
              <a:rPr lang="et-EE" dirty="0"/>
              <a:t>Tagasisidestamiseks ja projekti lõpparuande koostamiseks on vajalik täita igal osalejal tagasiside küsitlus.</a:t>
            </a:r>
          </a:p>
        </p:txBody>
      </p:sp>
    </p:spTree>
    <p:extLst>
      <p:ext uri="{BB962C8B-B14F-4D97-AF65-F5344CB8AC3E}">
        <p14:creationId xmlns:p14="http://schemas.microsoft.com/office/powerpoint/2010/main" val="299355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Tänan kuulamast!</a:t>
            </a:r>
          </a:p>
        </p:txBody>
      </p:sp>
      <p:pic>
        <p:nvPicPr>
          <p:cNvPr id="2050" name="Picture 2" descr="C:\Users\Soo\AppData\Local\Microsoft\Windows\INetCache\IE\SIGWZ3UW\key_PNG3378[1].pn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718385" y="1754442"/>
            <a:ext cx="6945230" cy="45651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oo\AppData\Local\Microsoft\Windows\INetCache\IE\SIGWZ3UW\key_PNG337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2348880"/>
            <a:ext cx="4567269" cy="300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81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ARENDUSTEGEVUSE kirjeldus projektis</a:t>
            </a:r>
          </a:p>
        </p:txBody>
      </p:sp>
      <p:sp>
        <p:nvSpPr>
          <p:cNvPr id="3" name="Content Placeholder 2"/>
          <p:cNvSpPr>
            <a:spLocks noGrp="1"/>
          </p:cNvSpPr>
          <p:nvPr>
            <p:ph sz="quarter" idx="1"/>
          </p:nvPr>
        </p:nvSpPr>
        <p:spPr/>
        <p:txBody>
          <a:bodyPr>
            <a:normAutofit fontScale="92500"/>
          </a:bodyPr>
          <a:lstStyle/>
          <a:p>
            <a:pPr algn="just"/>
            <a:r>
              <a:rPr lang="et-EE" sz="2100" dirty="0"/>
              <a:t>„Arendustegevused viiakse läbi 7 lasteaias projektis osalejate poolt lasteaedades kohapeal. Personali arendamise tegevuste all toimuvad </a:t>
            </a:r>
            <a:r>
              <a:rPr lang="et-EE" sz="2100" b="1" dirty="0"/>
              <a:t>praktiliste tegevuste vaatlused </a:t>
            </a:r>
            <a:r>
              <a:rPr lang="et-EE" sz="2100" dirty="0"/>
              <a:t>ning </a:t>
            </a:r>
            <a:r>
              <a:rPr lang="et-EE" sz="2100" b="1" dirty="0"/>
              <a:t>kolleegide vaheline refleksioon</a:t>
            </a:r>
            <a:r>
              <a:rPr lang="et-EE" sz="2100" dirty="0"/>
              <a:t>, seminarid, </a:t>
            </a:r>
            <a:r>
              <a:rPr lang="et-EE" sz="2100" b="1" dirty="0" err="1"/>
              <a:t>kovisioon</a:t>
            </a:r>
            <a:r>
              <a:rPr lang="et-EE" sz="2100" dirty="0"/>
              <a:t>, mentorlus, nõustamine, </a:t>
            </a:r>
            <a:r>
              <a:rPr lang="et-EE" sz="2100" b="1" dirty="0"/>
              <a:t>lasteaedade õpetajate, kui õpikogukonna liikmete omavaheline ja vastastikune õppimine“.</a:t>
            </a:r>
            <a:r>
              <a:rPr lang="et-EE" sz="2100" dirty="0"/>
              <a:t> </a:t>
            </a:r>
          </a:p>
          <a:p>
            <a:pPr algn="just"/>
            <a:r>
              <a:rPr lang="et-EE" sz="2100" dirty="0"/>
              <a:t>„Koolitusel õpitu tõhustamiseks ning seminaril käsitletud teemade kinnistamiseks viiakse seminari vormis toimuv koolitus ja arendustegevused lasteaias läbi üheaegselt. Kokkuvõtvalt tegeletakse koolituste vahepeal teadlikult enda nö juhtumitega, kogudes andmeid, katsetades erinevaid sekkuvaid tegevusi ja hinnates nende tulemuslikkust. Koolituste vahepeal toimub koolitusel õpitu rakendamise tulemuslikkuse analüüs lasteaiapõhistes õpikogukondades“. </a:t>
            </a:r>
            <a:endParaRPr lang="et-EE" dirty="0"/>
          </a:p>
        </p:txBody>
      </p:sp>
    </p:spTree>
    <p:extLst>
      <p:ext uri="{BB962C8B-B14F-4D97-AF65-F5344CB8AC3E}">
        <p14:creationId xmlns:p14="http://schemas.microsoft.com/office/powerpoint/2010/main" val="357504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6B4021F-C816-4DFB-9072-59748C3CEA8F}"/>
              </a:ext>
            </a:extLst>
          </p:cNvPr>
          <p:cNvSpPr>
            <a:spLocks noGrp="1"/>
          </p:cNvSpPr>
          <p:nvPr>
            <p:ph type="title"/>
          </p:nvPr>
        </p:nvSpPr>
        <p:spPr/>
        <p:txBody>
          <a:bodyPr/>
          <a:lstStyle/>
          <a:p>
            <a:r>
              <a:rPr lang="et-EE" dirty="0" err="1"/>
              <a:t>Kovisioon</a:t>
            </a:r>
            <a:endParaRPr lang="et-EE" dirty="0"/>
          </a:p>
        </p:txBody>
      </p:sp>
      <p:sp>
        <p:nvSpPr>
          <p:cNvPr id="3" name="Sisu kohatäide 2">
            <a:extLst>
              <a:ext uri="{FF2B5EF4-FFF2-40B4-BE49-F238E27FC236}">
                <a16:creationId xmlns:a16="http://schemas.microsoft.com/office/drawing/2014/main" id="{BDCCA171-0573-48AF-89FC-8CBC7254B303}"/>
              </a:ext>
            </a:extLst>
          </p:cNvPr>
          <p:cNvSpPr>
            <a:spLocks noGrp="1"/>
          </p:cNvSpPr>
          <p:nvPr>
            <p:ph sz="quarter" idx="1"/>
          </p:nvPr>
        </p:nvSpPr>
        <p:spPr>
          <a:xfrm>
            <a:off x="457200" y="1600200"/>
            <a:ext cx="7467600" cy="5257800"/>
          </a:xfrm>
        </p:spPr>
        <p:txBody>
          <a:bodyPr>
            <a:normAutofit fontScale="32500" lnSpcReduction="20000"/>
          </a:bodyPr>
          <a:lstStyle/>
          <a:p>
            <a:r>
              <a:rPr lang="et-EE" sz="5800" dirty="0" err="1"/>
              <a:t>Kovisiooni</a:t>
            </a:r>
            <a:r>
              <a:rPr lang="et-EE" sz="5800" dirty="0"/>
              <a:t> töötoas tutvustame seda arengumeetodit, mille abil saavad lasteaia töötajad, kasutades oma kogemusi, analüüsida keerulisemaid juhtumeid ja töötada välja kohaseid lahendusi. Juhtimises aitab selle meetodi kasutamine luua kaasava ja toetava organisatsiooni kultuuri. Oluline roll on </a:t>
            </a:r>
            <a:r>
              <a:rPr lang="et-EE" sz="5800" dirty="0" err="1"/>
              <a:t>kovisiooni</a:t>
            </a:r>
            <a:r>
              <a:rPr lang="et-EE" sz="5800" dirty="0"/>
              <a:t> grupi juhil, kelle ülesandeks on: </a:t>
            </a:r>
          </a:p>
          <a:p>
            <a:pPr lvl="0"/>
            <a:r>
              <a:rPr lang="et-EE" sz="4800" dirty="0"/>
              <a:t>LAHENDUSTE LEIDMINE</a:t>
            </a:r>
          </a:p>
          <a:p>
            <a:pPr lvl="0"/>
            <a:r>
              <a:rPr lang="et-EE" sz="4800" dirty="0"/>
              <a:t>TEADMISTE JA KOGEUMSTE JAGAMINE</a:t>
            </a:r>
          </a:p>
          <a:p>
            <a:pPr lvl="0"/>
            <a:r>
              <a:rPr lang="et-EE" sz="4800" dirty="0"/>
              <a:t>USALDUSE JA KOOSTÖÖ SUURENDAMINE, KOLLEEGIDE TOETUS</a:t>
            </a:r>
          </a:p>
          <a:p>
            <a:pPr lvl="0"/>
            <a:r>
              <a:rPr lang="et-EE" sz="4800" dirty="0"/>
              <a:t>TOETAVA TÖÖKULTUURI KUJUNDAMINE</a:t>
            </a:r>
          </a:p>
          <a:p>
            <a:pPr lvl="0"/>
            <a:r>
              <a:rPr lang="et-EE" sz="4800" dirty="0"/>
              <a:t>KAASAV JUHTIMINE </a:t>
            </a:r>
          </a:p>
          <a:p>
            <a:pPr lvl="0"/>
            <a:r>
              <a:rPr lang="et-EE" sz="4800" dirty="0"/>
              <a:t>KOLLEEGIDE VAHELISED EFEKTIIVSED JA TULEMUSTELE LOODUD SUHTED</a:t>
            </a:r>
          </a:p>
          <a:p>
            <a:pPr lvl="0"/>
            <a:r>
              <a:rPr lang="et-EE" sz="4800" dirty="0"/>
              <a:t>VAHETU TAGASISIDE, AUSUS, TEADLIKKUS OMA KOMPETENTSIDEST</a:t>
            </a:r>
          </a:p>
          <a:p>
            <a:pPr lvl="0"/>
            <a:r>
              <a:rPr lang="et-EE" sz="4800" dirty="0"/>
              <a:t>IGAÜHE ENESEARENG, VÕIMALUS ÕPPIDA TEISTE KOGEMUSTEST. </a:t>
            </a:r>
          </a:p>
          <a:p>
            <a:pPr lvl="0"/>
            <a:r>
              <a:rPr lang="et-EE" sz="4800" dirty="0"/>
              <a:t>ARENEB OSALEJATE SUHTLEMIS- JA JUHTIMISKOMPETENTSUS (sõnastamisoskus, küsimisoskus, kuulamisoskus, </a:t>
            </a:r>
            <a:r>
              <a:rPr lang="et-EE" sz="4800" dirty="0" err="1"/>
              <a:t>prioritiseerimise</a:t>
            </a:r>
            <a:r>
              <a:rPr lang="et-EE" sz="4800" dirty="0"/>
              <a:t> oskus, kõrvalpilguga vaatamise oskus, väärtustamise oskus, enesejuhtimise oskus, probleemilahendusoskus</a:t>
            </a:r>
          </a:p>
          <a:p>
            <a:endParaRPr lang="et-EE" sz="1900" dirty="0"/>
          </a:p>
          <a:p>
            <a:endParaRPr lang="et-EE" dirty="0"/>
          </a:p>
        </p:txBody>
      </p:sp>
    </p:spTree>
    <p:extLst>
      <p:ext uri="{BB962C8B-B14F-4D97-AF65-F5344CB8AC3E}">
        <p14:creationId xmlns:p14="http://schemas.microsoft.com/office/powerpoint/2010/main" val="12654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ECA2B98-6C47-45E1-AB1A-4A59EBB41331}"/>
              </a:ext>
            </a:extLst>
          </p:cNvPr>
          <p:cNvSpPr>
            <a:spLocks noGrp="1"/>
          </p:cNvSpPr>
          <p:nvPr>
            <p:ph type="title"/>
          </p:nvPr>
        </p:nvSpPr>
        <p:spPr/>
        <p:txBody>
          <a:bodyPr/>
          <a:lstStyle/>
          <a:p>
            <a:r>
              <a:rPr lang="et-EE" dirty="0"/>
              <a:t>TULEMUSLIKKUSE TAGAVAD</a:t>
            </a:r>
          </a:p>
        </p:txBody>
      </p:sp>
      <p:sp>
        <p:nvSpPr>
          <p:cNvPr id="3" name="Sisu kohatäide 2">
            <a:extLst>
              <a:ext uri="{FF2B5EF4-FFF2-40B4-BE49-F238E27FC236}">
                <a16:creationId xmlns:a16="http://schemas.microsoft.com/office/drawing/2014/main" id="{01AF846F-B852-4703-B5FC-034A68F28F12}"/>
              </a:ext>
            </a:extLst>
          </p:cNvPr>
          <p:cNvSpPr>
            <a:spLocks noGrp="1"/>
          </p:cNvSpPr>
          <p:nvPr>
            <p:ph sz="quarter" idx="1"/>
          </p:nvPr>
        </p:nvSpPr>
        <p:spPr>
          <a:xfrm>
            <a:off x="457200" y="1600200"/>
            <a:ext cx="7467600" cy="5069160"/>
          </a:xfrm>
        </p:spPr>
        <p:txBody>
          <a:bodyPr>
            <a:normAutofit/>
          </a:bodyPr>
          <a:lstStyle/>
          <a:p>
            <a:pPr lvl="0"/>
            <a:r>
              <a:rPr lang="et-EE" sz="1900" dirty="0"/>
              <a:t>Usalduslik ja võrdne suhtlus osapoolte vahel</a:t>
            </a:r>
          </a:p>
          <a:p>
            <a:pPr lvl="0"/>
            <a:r>
              <a:rPr lang="et-EE" sz="1900" dirty="0"/>
              <a:t>Vabatahtlikkus protsessis osalemisel</a:t>
            </a:r>
          </a:p>
          <a:p>
            <a:pPr lvl="0"/>
            <a:r>
              <a:rPr lang="et-EE" sz="1900" dirty="0"/>
              <a:t>Toetav õhkkond</a:t>
            </a:r>
          </a:p>
          <a:p>
            <a:pPr lvl="0"/>
            <a:r>
              <a:rPr lang="et-EE" sz="1900" dirty="0"/>
              <a:t>Kohalolek – füüsiliselt aga veel enam mentaalselt (psühholoogiliselt).</a:t>
            </a:r>
          </a:p>
          <a:p>
            <a:pPr lvl="0"/>
            <a:r>
              <a:rPr lang="et-EE" sz="1900" dirty="0"/>
              <a:t>Juhtumi lahendamisel/ teema käsitlemisel fookuses olemine. Keskendumine juhtumi omaniku küsimusele vastamise andmisele.</a:t>
            </a:r>
          </a:p>
          <a:p>
            <a:pPr lvl="0"/>
            <a:r>
              <a:rPr lang="et-EE" sz="1900" dirty="0"/>
              <a:t>Mis </a:t>
            </a:r>
            <a:r>
              <a:rPr lang="et-EE" sz="1900" dirty="0" err="1"/>
              <a:t>kovisioonil</a:t>
            </a:r>
            <a:r>
              <a:rPr lang="et-EE" sz="1900" dirty="0"/>
              <a:t> räägitud, see sinna jääb st protsessi lõppedes, teemat edasi ei käsitleta. </a:t>
            </a:r>
          </a:p>
          <a:p>
            <a:endParaRPr lang="et-EE" sz="2700" dirty="0"/>
          </a:p>
          <a:p>
            <a:endParaRPr lang="et-EE" dirty="0"/>
          </a:p>
        </p:txBody>
      </p:sp>
    </p:spTree>
    <p:extLst>
      <p:ext uri="{BB962C8B-B14F-4D97-AF65-F5344CB8AC3E}">
        <p14:creationId xmlns:p14="http://schemas.microsoft.com/office/powerpoint/2010/main" val="4115023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ARendustegevuste</a:t>
            </a:r>
            <a:r>
              <a:rPr lang="et-EE" dirty="0"/>
              <a:t> läbiviimine</a:t>
            </a:r>
          </a:p>
        </p:txBody>
      </p:sp>
      <p:sp>
        <p:nvSpPr>
          <p:cNvPr id="3" name="Content Placeholder 2"/>
          <p:cNvSpPr>
            <a:spLocks noGrp="1"/>
          </p:cNvSpPr>
          <p:nvPr>
            <p:ph sz="quarter" idx="1"/>
          </p:nvPr>
        </p:nvSpPr>
        <p:spPr/>
        <p:txBody>
          <a:bodyPr>
            <a:normAutofit/>
          </a:bodyPr>
          <a:lstStyle/>
          <a:p>
            <a:pPr algn="just"/>
            <a:r>
              <a:rPr lang="et-EE" sz="1900" dirty="0" err="1"/>
              <a:t>Kovisioonid</a:t>
            </a:r>
            <a:r>
              <a:rPr lang="et-EE" sz="1900" dirty="0"/>
              <a:t> viime läbi </a:t>
            </a:r>
            <a:r>
              <a:rPr lang="et-EE" sz="1900" dirty="0" err="1"/>
              <a:t>Zoomis</a:t>
            </a:r>
            <a:r>
              <a:rPr lang="et-EE" sz="1900" dirty="0"/>
              <a:t> 3 grupis</a:t>
            </a:r>
          </a:p>
          <a:p>
            <a:pPr algn="just"/>
            <a:r>
              <a:rPr lang="et-EE" sz="1900" dirty="0"/>
              <a:t>Igasse gruppi kuulub igast lasteaiast üks esindaja</a:t>
            </a:r>
          </a:p>
          <a:p>
            <a:pPr algn="just"/>
            <a:r>
              <a:rPr lang="et-EE" sz="1900" dirty="0" err="1"/>
              <a:t>Kovisioonide</a:t>
            </a:r>
            <a:r>
              <a:rPr lang="et-EE" sz="1900" dirty="0"/>
              <a:t> esialgsed läbiviijad on Piret, Signe, Carmen, viimased </a:t>
            </a:r>
            <a:r>
              <a:rPr lang="et-EE" sz="1900" dirty="0" err="1"/>
              <a:t>kovisioonid</a:t>
            </a:r>
            <a:r>
              <a:rPr lang="et-EE" sz="1900" dirty="0"/>
              <a:t> viiakse läbi õppejuhtide poolt; </a:t>
            </a:r>
          </a:p>
          <a:p>
            <a:pPr algn="just"/>
            <a:r>
              <a:rPr lang="et-EE" sz="1900" dirty="0"/>
              <a:t>Igal osalejal on vajalik tõendada oma osalemist igal arenduspäeval – selleks on vajalik, et Carmeni poolt saadetud registreerimisleht  saaks kohtumise päeval digitaalselt allkirjastatud ja </a:t>
            </a:r>
            <a:r>
              <a:rPr lang="et-EE" sz="1900" dirty="0" err="1"/>
              <a:t>tagasis</a:t>
            </a:r>
            <a:r>
              <a:rPr lang="et-EE" sz="1900" dirty="0"/>
              <a:t> saadetud aadressile Carmen.Soo@sipsik.edu.ee</a:t>
            </a:r>
          </a:p>
          <a:p>
            <a:pPr marL="0" indent="0">
              <a:buNone/>
            </a:pPr>
            <a:endParaRPr lang="et-EE" dirty="0"/>
          </a:p>
          <a:p>
            <a:endParaRPr lang="et-EE" dirty="0"/>
          </a:p>
          <a:p>
            <a:pPr algn="just"/>
            <a:endParaRPr lang="et-EE" dirty="0"/>
          </a:p>
          <a:p>
            <a:pPr algn="just"/>
            <a:endParaRPr lang="et-EE" dirty="0"/>
          </a:p>
        </p:txBody>
      </p:sp>
    </p:spTree>
    <p:extLst>
      <p:ext uri="{BB962C8B-B14F-4D97-AF65-F5344CB8AC3E}">
        <p14:creationId xmlns:p14="http://schemas.microsoft.com/office/powerpoint/2010/main" val="226722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ARendustegevuste</a:t>
            </a:r>
            <a:r>
              <a:rPr lang="et-EE" dirty="0"/>
              <a:t> läbiviimine</a:t>
            </a:r>
          </a:p>
        </p:txBody>
      </p:sp>
      <p:sp>
        <p:nvSpPr>
          <p:cNvPr id="3" name="Content Placeholder 2"/>
          <p:cNvSpPr>
            <a:spLocks noGrp="1"/>
          </p:cNvSpPr>
          <p:nvPr>
            <p:ph sz="quarter" idx="1"/>
          </p:nvPr>
        </p:nvSpPr>
        <p:spPr/>
        <p:txBody>
          <a:bodyPr>
            <a:normAutofit/>
          </a:bodyPr>
          <a:lstStyle/>
          <a:p>
            <a:pPr algn="just"/>
            <a:r>
              <a:rPr lang="fi-FI" dirty="0"/>
              <a:t>1.5 </a:t>
            </a:r>
            <a:r>
              <a:rPr lang="fi-FI" dirty="0" err="1"/>
              <a:t>tunnised</a:t>
            </a:r>
            <a:r>
              <a:rPr lang="fi-FI" dirty="0"/>
              <a:t> </a:t>
            </a:r>
            <a:r>
              <a:rPr lang="fi-FI" dirty="0" err="1"/>
              <a:t>kovisiooni</a:t>
            </a:r>
            <a:r>
              <a:rPr lang="et-EE" dirty="0"/>
              <a:t>d </a:t>
            </a:r>
            <a:r>
              <a:rPr lang="fi-FI" dirty="0" err="1"/>
              <a:t>algusega</a:t>
            </a:r>
            <a:r>
              <a:rPr lang="fi-FI" dirty="0"/>
              <a:t> </a:t>
            </a:r>
            <a:r>
              <a:rPr lang="fi-FI" dirty="0" err="1"/>
              <a:t>kell</a:t>
            </a:r>
            <a:r>
              <a:rPr lang="fi-FI" dirty="0"/>
              <a:t> 13.30 </a:t>
            </a:r>
            <a:r>
              <a:rPr lang="et-EE" dirty="0"/>
              <a:t>toimuvad järgmistel kuupäevadel </a:t>
            </a:r>
            <a:r>
              <a:rPr lang="fi-FI" dirty="0"/>
              <a:t>01.04; 13.04; 27.04; 11.05, 25.05, 07.06</a:t>
            </a:r>
            <a:r>
              <a:rPr lang="et-EE" dirty="0"/>
              <a:t>.21</a:t>
            </a:r>
            <a:r>
              <a:rPr lang="fi-FI" dirty="0"/>
              <a:t>.</a:t>
            </a:r>
            <a:r>
              <a:rPr lang="et-EE" dirty="0"/>
              <a:t> Kui õnnestus, siis viimased </a:t>
            </a:r>
            <a:r>
              <a:rPr lang="et-EE" dirty="0" err="1"/>
              <a:t>kovisioonid</a:t>
            </a:r>
            <a:r>
              <a:rPr lang="et-EE" dirty="0"/>
              <a:t> viime läbi „värske õhus“. </a:t>
            </a:r>
          </a:p>
          <a:p>
            <a:pPr marL="0" indent="0" algn="just">
              <a:buNone/>
            </a:pPr>
            <a:endParaRPr lang="et-EE" dirty="0"/>
          </a:p>
          <a:p>
            <a:pPr algn="just"/>
            <a:r>
              <a:rPr lang="et-EE" dirty="0"/>
              <a:t>Virtuaalüritusel osalemise tõestamiseks on vajalik, et i</a:t>
            </a:r>
            <a:r>
              <a:rPr lang="fi-FI" dirty="0" err="1"/>
              <a:t>ga</a:t>
            </a:r>
            <a:r>
              <a:rPr lang="fi-FI" dirty="0"/>
              <a:t> </a:t>
            </a:r>
            <a:r>
              <a:rPr lang="fi-FI" dirty="0" err="1"/>
              <a:t>üritusel</a:t>
            </a:r>
            <a:r>
              <a:rPr lang="fi-FI" dirty="0"/>
              <a:t> </a:t>
            </a:r>
            <a:r>
              <a:rPr lang="fi-FI" dirty="0" err="1"/>
              <a:t>osaleja</a:t>
            </a:r>
            <a:r>
              <a:rPr lang="fi-FI" dirty="0"/>
              <a:t> </a:t>
            </a:r>
            <a:r>
              <a:rPr lang="et-EE" dirty="0"/>
              <a:t>siseneb </a:t>
            </a:r>
            <a:r>
              <a:rPr lang="fi-FI" dirty="0" err="1"/>
              <a:t>virtuaalkeskkonda</a:t>
            </a:r>
            <a:r>
              <a:rPr lang="fi-FI" dirty="0"/>
              <a:t> </a:t>
            </a:r>
            <a:r>
              <a:rPr lang="et-EE" dirty="0"/>
              <a:t>enda </a:t>
            </a:r>
            <a:r>
              <a:rPr lang="fi-FI" dirty="0" err="1"/>
              <a:t>ees-</a:t>
            </a:r>
            <a:r>
              <a:rPr lang="fi-FI" dirty="0"/>
              <a:t> ja </a:t>
            </a:r>
            <a:r>
              <a:rPr lang="fi-FI" dirty="0" err="1"/>
              <a:t>perekonnanimega</a:t>
            </a:r>
            <a:r>
              <a:rPr lang="et-EE" dirty="0"/>
              <a:t> ning on kogu kohtumise aja enda „pildiga“ </a:t>
            </a:r>
            <a:r>
              <a:rPr lang="et-EE" dirty="0" err="1"/>
              <a:t>Zoomis</a:t>
            </a:r>
            <a:r>
              <a:rPr lang="et-EE" dirty="0"/>
              <a:t>. </a:t>
            </a:r>
          </a:p>
          <a:p>
            <a:pPr marL="0" indent="0">
              <a:buNone/>
            </a:pPr>
            <a:endParaRPr lang="et-EE" dirty="0"/>
          </a:p>
          <a:p>
            <a:endParaRPr lang="et-EE" dirty="0"/>
          </a:p>
          <a:p>
            <a:pPr algn="just"/>
            <a:endParaRPr lang="et-EE" dirty="0"/>
          </a:p>
          <a:p>
            <a:pPr algn="just"/>
            <a:endParaRPr lang="et-EE" dirty="0"/>
          </a:p>
        </p:txBody>
      </p:sp>
    </p:spTree>
    <p:extLst>
      <p:ext uri="{BB962C8B-B14F-4D97-AF65-F5344CB8AC3E}">
        <p14:creationId xmlns:p14="http://schemas.microsoft.com/office/powerpoint/2010/main" val="1042416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08B64AD-41CA-43EA-85C5-F43800DF8333}"/>
              </a:ext>
            </a:extLst>
          </p:cNvPr>
          <p:cNvSpPr>
            <a:spLocks noGrp="1"/>
          </p:cNvSpPr>
          <p:nvPr>
            <p:ph type="title"/>
          </p:nvPr>
        </p:nvSpPr>
        <p:spPr/>
        <p:txBody>
          <a:bodyPr/>
          <a:lstStyle/>
          <a:p>
            <a:r>
              <a:rPr lang="et-EE" dirty="0"/>
              <a:t>Grupp I Carmen</a:t>
            </a:r>
          </a:p>
        </p:txBody>
      </p:sp>
      <p:sp>
        <p:nvSpPr>
          <p:cNvPr id="3" name="Sisu kohatäide 2">
            <a:extLst>
              <a:ext uri="{FF2B5EF4-FFF2-40B4-BE49-F238E27FC236}">
                <a16:creationId xmlns:a16="http://schemas.microsoft.com/office/drawing/2014/main" id="{ABDBBDA6-B454-45A5-9F4E-91CEBE04440C}"/>
              </a:ext>
            </a:extLst>
          </p:cNvPr>
          <p:cNvSpPr>
            <a:spLocks noGrp="1"/>
          </p:cNvSpPr>
          <p:nvPr>
            <p:ph sz="quarter" idx="1"/>
          </p:nvPr>
        </p:nvSpPr>
        <p:spPr/>
        <p:txBody>
          <a:bodyPr/>
          <a:lstStyle/>
          <a:p>
            <a:r>
              <a:rPr lang="et-EE" dirty="0"/>
              <a:t>Helin </a:t>
            </a:r>
            <a:r>
              <a:rPr lang="et-EE" dirty="0" err="1"/>
              <a:t>Värtina</a:t>
            </a:r>
            <a:r>
              <a:rPr lang="et-EE" dirty="0"/>
              <a:t> </a:t>
            </a:r>
            <a:r>
              <a:rPr lang="et-EE" u="sng" dirty="0">
                <a:hlinkClick r:id="rId2"/>
              </a:rPr>
              <a:t>helin.vartina@komeedi.edu.ee</a:t>
            </a:r>
            <a:r>
              <a:rPr lang="et-EE" dirty="0"/>
              <a:t> </a:t>
            </a:r>
          </a:p>
          <a:p>
            <a:r>
              <a:rPr lang="et-EE" dirty="0"/>
              <a:t>Sirje Randmere-</a:t>
            </a:r>
            <a:r>
              <a:rPr lang="et-EE" dirty="0" err="1"/>
              <a:t>Tiimus</a:t>
            </a:r>
            <a:r>
              <a:rPr lang="et-EE" dirty="0"/>
              <a:t> </a:t>
            </a:r>
            <a:r>
              <a:rPr lang="et-EE" u="sng" dirty="0">
                <a:hlinkClick r:id="rId3"/>
              </a:rPr>
              <a:t>sirje.randmere-tiimus@virmalise.edu.ee</a:t>
            </a:r>
            <a:endParaRPr lang="et-EE" dirty="0"/>
          </a:p>
          <a:p>
            <a:r>
              <a:rPr lang="et-EE" dirty="0"/>
              <a:t>Kersti Kuusk</a:t>
            </a:r>
            <a:r>
              <a:rPr lang="et-EE" u="sng" dirty="0">
                <a:hlinkClick r:id="rId4"/>
              </a:rPr>
              <a:t>kerstikuusk1@gmail.com</a:t>
            </a:r>
            <a:endParaRPr lang="et-EE" dirty="0"/>
          </a:p>
          <a:p>
            <a:r>
              <a:rPr lang="et-EE" dirty="0"/>
              <a:t>Janika </a:t>
            </a:r>
            <a:r>
              <a:rPr lang="et-EE" dirty="0" err="1"/>
              <a:t>Oleinikova</a:t>
            </a:r>
            <a:r>
              <a:rPr lang="et-EE" dirty="0"/>
              <a:t> </a:t>
            </a:r>
            <a:r>
              <a:rPr lang="et-EE" u="sng" dirty="0">
                <a:hlinkClick r:id="rId5"/>
              </a:rPr>
              <a:t>janika.oleinikova@gmail.com</a:t>
            </a:r>
            <a:endParaRPr lang="et-EE" dirty="0"/>
          </a:p>
          <a:p>
            <a:r>
              <a:rPr lang="et-EE" dirty="0"/>
              <a:t>Triin </a:t>
            </a:r>
            <a:r>
              <a:rPr lang="et-EE" dirty="0" err="1"/>
              <a:t>Ruus</a:t>
            </a:r>
            <a:r>
              <a:rPr lang="et-EE" dirty="0"/>
              <a:t> triin.ruus@janku.edu.ee </a:t>
            </a:r>
          </a:p>
          <a:p>
            <a:r>
              <a:rPr lang="et-EE" dirty="0" err="1"/>
              <a:t>Catlin</a:t>
            </a:r>
            <a:r>
              <a:rPr lang="et-EE" dirty="0"/>
              <a:t> </a:t>
            </a:r>
            <a:r>
              <a:rPr lang="et-EE" dirty="0" err="1"/>
              <a:t>Ritsberg</a:t>
            </a:r>
            <a:r>
              <a:rPr lang="et-EE" dirty="0"/>
              <a:t> </a:t>
            </a:r>
            <a:r>
              <a:rPr lang="et-EE" u="sng" dirty="0">
                <a:hlinkClick r:id="rId6"/>
              </a:rPr>
              <a:t>catlin.ritsberg@liivalossi.edu.ee</a:t>
            </a:r>
            <a:endParaRPr lang="et-EE" dirty="0"/>
          </a:p>
          <a:p>
            <a:r>
              <a:rPr lang="et-EE" dirty="0" err="1"/>
              <a:t>Marielle</a:t>
            </a:r>
            <a:r>
              <a:rPr lang="et-EE" dirty="0"/>
              <a:t> </a:t>
            </a:r>
            <a:r>
              <a:rPr lang="et-EE" dirty="0" err="1"/>
              <a:t>Korostik</a:t>
            </a:r>
            <a:r>
              <a:rPr lang="et-EE" dirty="0"/>
              <a:t> </a:t>
            </a:r>
            <a:r>
              <a:rPr lang="et-EE" u="sng" dirty="0">
                <a:hlinkClick r:id="rId7"/>
              </a:rPr>
              <a:t>marielle.korostik@sipsik.edu.ee</a:t>
            </a:r>
            <a:endParaRPr lang="et-EE" dirty="0"/>
          </a:p>
        </p:txBody>
      </p:sp>
    </p:spTree>
    <p:extLst>
      <p:ext uri="{BB962C8B-B14F-4D97-AF65-F5344CB8AC3E}">
        <p14:creationId xmlns:p14="http://schemas.microsoft.com/office/powerpoint/2010/main" val="247018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08B64AD-41CA-43EA-85C5-F43800DF8333}"/>
              </a:ext>
            </a:extLst>
          </p:cNvPr>
          <p:cNvSpPr>
            <a:spLocks noGrp="1"/>
          </p:cNvSpPr>
          <p:nvPr>
            <p:ph type="title"/>
          </p:nvPr>
        </p:nvSpPr>
        <p:spPr/>
        <p:txBody>
          <a:bodyPr/>
          <a:lstStyle/>
          <a:p>
            <a:r>
              <a:rPr lang="et-EE" dirty="0"/>
              <a:t>Grupp II Signe</a:t>
            </a:r>
          </a:p>
        </p:txBody>
      </p:sp>
      <p:sp>
        <p:nvSpPr>
          <p:cNvPr id="3" name="Sisu kohatäide 2">
            <a:extLst>
              <a:ext uri="{FF2B5EF4-FFF2-40B4-BE49-F238E27FC236}">
                <a16:creationId xmlns:a16="http://schemas.microsoft.com/office/drawing/2014/main" id="{ABDBBDA6-B454-45A5-9F4E-91CEBE04440C}"/>
              </a:ext>
            </a:extLst>
          </p:cNvPr>
          <p:cNvSpPr>
            <a:spLocks noGrp="1"/>
          </p:cNvSpPr>
          <p:nvPr>
            <p:ph sz="quarter" idx="1"/>
          </p:nvPr>
        </p:nvSpPr>
        <p:spPr/>
        <p:txBody>
          <a:bodyPr/>
          <a:lstStyle/>
          <a:p>
            <a:r>
              <a:rPr lang="et-EE" dirty="0"/>
              <a:t>Anneli Kuusk </a:t>
            </a:r>
            <a:r>
              <a:rPr lang="et-EE" u="sng" dirty="0">
                <a:hlinkClick r:id="rId2"/>
              </a:rPr>
              <a:t>annelikuusk@icloud.com</a:t>
            </a:r>
            <a:endParaRPr lang="et-EE" dirty="0"/>
          </a:p>
          <a:p>
            <a:r>
              <a:rPr lang="et-EE" dirty="0"/>
              <a:t>Jekaterina </a:t>
            </a:r>
            <a:r>
              <a:rPr lang="et-EE" dirty="0" err="1"/>
              <a:t>Voronina</a:t>
            </a:r>
            <a:r>
              <a:rPr lang="et-EE" dirty="0"/>
              <a:t> </a:t>
            </a:r>
            <a:r>
              <a:rPr lang="et-EE" u="sng" dirty="0">
                <a:hlinkClick r:id="rId3"/>
              </a:rPr>
              <a:t>jekaterina.voronina@virmalise.edu.ee</a:t>
            </a:r>
            <a:endParaRPr lang="et-EE" dirty="0"/>
          </a:p>
          <a:p>
            <a:r>
              <a:rPr lang="et-EE" dirty="0"/>
              <a:t>Kerttu Liina Tuju </a:t>
            </a:r>
            <a:r>
              <a:rPr lang="et-EE" u="sng" dirty="0">
                <a:hlinkClick r:id="rId4"/>
              </a:rPr>
              <a:t>kerttu.tuju@gmail.com</a:t>
            </a:r>
            <a:endParaRPr lang="et-EE" dirty="0"/>
          </a:p>
          <a:p>
            <a:r>
              <a:rPr lang="et-EE" dirty="0"/>
              <a:t>Anne Väli </a:t>
            </a:r>
            <a:r>
              <a:rPr lang="et-EE" u="sng" dirty="0">
                <a:hlinkClick r:id="rId5"/>
              </a:rPr>
              <a:t>anne.vali@sydameke.edu.ee</a:t>
            </a:r>
            <a:endParaRPr lang="et-EE" dirty="0"/>
          </a:p>
          <a:p>
            <a:r>
              <a:rPr lang="et-EE" dirty="0"/>
              <a:t>Reine Järve </a:t>
            </a:r>
            <a:r>
              <a:rPr lang="et-EE" u="sng" dirty="0">
                <a:hlinkClick r:id="rId6"/>
              </a:rPr>
              <a:t>reine.jarve@janku.edu.ee</a:t>
            </a:r>
            <a:endParaRPr lang="et-EE" dirty="0"/>
          </a:p>
          <a:p>
            <a:r>
              <a:rPr lang="et-EE" dirty="0"/>
              <a:t>Ene Hein </a:t>
            </a:r>
            <a:r>
              <a:rPr lang="et-EE" u="sng" dirty="0">
                <a:hlinkClick r:id="rId7"/>
              </a:rPr>
              <a:t>ene.hein@sipsik.edu.ee</a:t>
            </a:r>
            <a:endParaRPr lang="et-EE" dirty="0"/>
          </a:p>
          <a:p>
            <a:r>
              <a:rPr lang="et-EE" dirty="0"/>
              <a:t>Triin Tamsalu Triin.Tamsalu@liivalossi.edu.ee</a:t>
            </a:r>
          </a:p>
          <a:p>
            <a:endParaRPr lang="et-EE" dirty="0"/>
          </a:p>
        </p:txBody>
      </p:sp>
    </p:spTree>
    <p:extLst>
      <p:ext uri="{BB962C8B-B14F-4D97-AF65-F5344CB8AC3E}">
        <p14:creationId xmlns:p14="http://schemas.microsoft.com/office/powerpoint/2010/main" val="104226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08B64AD-41CA-43EA-85C5-F43800DF8333}"/>
              </a:ext>
            </a:extLst>
          </p:cNvPr>
          <p:cNvSpPr>
            <a:spLocks noGrp="1"/>
          </p:cNvSpPr>
          <p:nvPr>
            <p:ph type="title"/>
          </p:nvPr>
        </p:nvSpPr>
        <p:spPr/>
        <p:txBody>
          <a:bodyPr/>
          <a:lstStyle/>
          <a:p>
            <a:r>
              <a:rPr lang="et-EE" dirty="0"/>
              <a:t>Grupp III Piret</a:t>
            </a:r>
          </a:p>
        </p:txBody>
      </p:sp>
      <p:sp>
        <p:nvSpPr>
          <p:cNvPr id="3" name="Sisu kohatäide 2">
            <a:extLst>
              <a:ext uri="{FF2B5EF4-FFF2-40B4-BE49-F238E27FC236}">
                <a16:creationId xmlns:a16="http://schemas.microsoft.com/office/drawing/2014/main" id="{ABDBBDA6-B454-45A5-9F4E-91CEBE04440C}"/>
              </a:ext>
            </a:extLst>
          </p:cNvPr>
          <p:cNvSpPr>
            <a:spLocks noGrp="1"/>
          </p:cNvSpPr>
          <p:nvPr>
            <p:ph sz="quarter" idx="1"/>
          </p:nvPr>
        </p:nvSpPr>
        <p:spPr/>
        <p:txBody>
          <a:bodyPr/>
          <a:lstStyle/>
          <a:p>
            <a:r>
              <a:rPr lang="et-EE" dirty="0"/>
              <a:t>Katrin </a:t>
            </a:r>
            <a:r>
              <a:rPr lang="et-EE" dirty="0" err="1"/>
              <a:t>Kamarik</a:t>
            </a:r>
            <a:r>
              <a:rPr lang="et-EE" dirty="0"/>
              <a:t> </a:t>
            </a:r>
            <a:r>
              <a:rPr lang="et-EE" u="sng" dirty="0">
                <a:hlinkClick r:id="rId2"/>
              </a:rPr>
              <a:t>katrinkamarik@gmail.com</a:t>
            </a:r>
            <a:endParaRPr lang="et-EE" dirty="0"/>
          </a:p>
          <a:p>
            <a:r>
              <a:rPr lang="et-EE" dirty="0"/>
              <a:t>Marju Moor </a:t>
            </a:r>
            <a:r>
              <a:rPr lang="et-EE" u="sng" dirty="0">
                <a:hlinkClick r:id="rId3"/>
              </a:rPr>
              <a:t>marju.moor@virmalise.edu.ee</a:t>
            </a:r>
            <a:r>
              <a:rPr lang="et-EE" dirty="0"/>
              <a:t> </a:t>
            </a:r>
          </a:p>
          <a:p>
            <a:r>
              <a:rPr lang="et-EE" dirty="0" err="1"/>
              <a:t>Grüüne</a:t>
            </a:r>
            <a:r>
              <a:rPr lang="et-EE" dirty="0"/>
              <a:t> Ott </a:t>
            </a:r>
            <a:r>
              <a:rPr lang="et-EE" u="sng" dirty="0">
                <a:hlinkClick r:id="rId4"/>
              </a:rPr>
              <a:t>endla@endla.edu.ee</a:t>
            </a:r>
            <a:endParaRPr lang="et-EE" dirty="0"/>
          </a:p>
          <a:p>
            <a:r>
              <a:rPr lang="et-EE" dirty="0"/>
              <a:t>Jelena </a:t>
            </a:r>
            <a:r>
              <a:rPr lang="et-EE" dirty="0" err="1"/>
              <a:t>Sanders</a:t>
            </a:r>
            <a:r>
              <a:rPr lang="et-EE" dirty="0"/>
              <a:t> </a:t>
            </a:r>
            <a:r>
              <a:rPr lang="et-EE" u="sng" dirty="0">
                <a:hlinkClick r:id="rId5"/>
              </a:rPr>
              <a:t>jelena.sanders@gmail.com</a:t>
            </a:r>
            <a:endParaRPr lang="et-EE" dirty="0"/>
          </a:p>
          <a:p>
            <a:r>
              <a:rPr lang="et-EE" dirty="0"/>
              <a:t>Anneli </a:t>
            </a:r>
            <a:r>
              <a:rPr lang="et-EE" dirty="0" err="1"/>
              <a:t>Saatväli</a:t>
            </a:r>
            <a:r>
              <a:rPr lang="et-EE" dirty="0"/>
              <a:t> </a:t>
            </a:r>
            <a:r>
              <a:rPr lang="et-EE" u="sng" dirty="0">
                <a:hlinkClick r:id="rId6"/>
              </a:rPr>
              <a:t>anneli.saatvali@janku.edu.ee</a:t>
            </a:r>
            <a:r>
              <a:rPr lang="et-EE" dirty="0"/>
              <a:t> </a:t>
            </a:r>
          </a:p>
          <a:p>
            <a:r>
              <a:rPr lang="et-EE" dirty="0"/>
              <a:t>Aleksandra </a:t>
            </a:r>
            <a:r>
              <a:rPr lang="et-EE" dirty="0" err="1"/>
              <a:t>Kalistratova</a:t>
            </a:r>
            <a:r>
              <a:rPr lang="et-EE" dirty="0"/>
              <a:t> </a:t>
            </a:r>
            <a:r>
              <a:rPr lang="et-EE" u="sng" dirty="0">
                <a:hlinkClick r:id="rId7"/>
              </a:rPr>
              <a:t>aleksandra.radajeva@liivalossi.edu.ee</a:t>
            </a:r>
            <a:endParaRPr lang="et-EE" dirty="0"/>
          </a:p>
          <a:p>
            <a:r>
              <a:rPr lang="et-EE" dirty="0"/>
              <a:t>Maris </a:t>
            </a:r>
            <a:r>
              <a:rPr lang="et-EE" dirty="0" err="1"/>
              <a:t>Melnik</a:t>
            </a:r>
            <a:r>
              <a:rPr lang="et-EE" dirty="0"/>
              <a:t> </a:t>
            </a:r>
            <a:r>
              <a:rPr lang="et-EE" u="sng" dirty="0">
                <a:hlinkClick r:id="rId8"/>
              </a:rPr>
              <a:t>maris.melnik@sipsik.edu.ee</a:t>
            </a:r>
            <a:endParaRPr lang="et-EE" dirty="0"/>
          </a:p>
          <a:p>
            <a:endParaRPr lang="et-EE" dirty="0"/>
          </a:p>
        </p:txBody>
      </p:sp>
    </p:spTree>
    <p:extLst>
      <p:ext uri="{BB962C8B-B14F-4D97-AF65-F5344CB8AC3E}">
        <p14:creationId xmlns:p14="http://schemas.microsoft.com/office/powerpoint/2010/main" val="2527638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454</TotalTime>
  <Words>766</Words>
  <Application>Microsoft Office PowerPoint</Application>
  <PresentationFormat>On-screen Show (4:3)</PresentationFormat>
  <Paragraphs>68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Century Schoolbook</vt:lpstr>
      <vt:lpstr>Wingdings</vt:lpstr>
      <vt:lpstr>Wingdings 2</vt:lpstr>
      <vt:lpstr>Oriel</vt:lpstr>
      <vt:lpstr>Projekt „Iga lapse jaoks on võti“ ARENDUSTEGEVUSED</vt:lpstr>
      <vt:lpstr>ARENDUSTEGEVUSE kirjeldus projektis</vt:lpstr>
      <vt:lpstr>Kovisioon</vt:lpstr>
      <vt:lpstr>TULEMUSLIKKUSE TAGAVAD</vt:lpstr>
      <vt:lpstr>ARendustegevuste läbiviimine</vt:lpstr>
      <vt:lpstr>ARendustegevuste läbiviimine</vt:lpstr>
      <vt:lpstr>Grupp I Carmen</vt:lpstr>
      <vt:lpstr>Grupp II Signe</vt:lpstr>
      <vt:lpstr>Grupp III Piret</vt:lpstr>
      <vt:lpstr>Arendustegevuseks ettevalmistamine</vt:lpstr>
      <vt:lpstr>Lõppseminar – 8. juuni 2021</vt:lpstr>
      <vt:lpstr>Tänan kuulamast!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„Iga lapse jaoks on võti“</dc:title>
  <dc:creator>Carmen Soo</dc:creator>
  <cp:lastModifiedBy>Triin Tamsalu</cp:lastModifiedBy>
  <cp:revision>24</cp:revision>
  <dcterms:created xsi:type="dcterms:W3CDTF">2020-11-12T07:00:12Z</dcterms:created>
  <dcterms:modified xsi:type="dcterms:W3CDTF">2021-03-23T12:56:26Z</dcterms:modified>
</cp:coreProperties>
</file>